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media/image1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3"/>
    <p:sldId id="421" r:id="rId4"/>
    <p:sldId id="422" r:id="rId5"/>
    <p:sldId id="423" r:id="rId6"/>
    <p:sldId id="429" r:id="rId8"/>
    <p:sldId id="282" r:id="rId9"/>
    <p:sldId id="425" r:id="rId10"/>
    <p:sldId id="430" r:id="rId11"/>
    <p:sldId id="270" r:id="rId12"/>
  </p:sldIdLst>
  <p:sldSz cx="18288000" cy="10287000"/>
  <p:notesSz cx="6858000" cy="9144000"/>
  <p:embeddedFontLst>
    <p:embeddedFont>
      <p:font typeface="Arial Unicode Bold" panose="020B0704020202020204" charset="-122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9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09A"/>
    <a:srgbClr val="393E92"/>
    <a:srgbClr val="F374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46" autoAdjust="0"/>
  </p:normalViewPr>
  <p:slideViewPr>
    <p:cSldViewPr showGuides="1">
      <p:cViewPr varScale="1">
        <p:scale>
          <a:sx n="70" d="100"/>
          <a:sy n="70" d="100"/>
        </p:scale>
        <p:origin x="696" y="84"/>
      </p:cViewPr>
      <p:guideLst>
        <p:guide orient="horz" pos="214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973649-E68F-7547-B3E6-410CA33DFD23}" type="datetimeFigureOut">
              <a:rPr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9DA84-3FF9-FB45-98BD-20A27889F2B0}" type="slidenum">
              <a:rPr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DA84-3FF9-FB45-98BD-20A27889F2B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DA84-3FF9-FB45-98BD-20A27889F2B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0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2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5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6C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75195"/>
            <a:ext cx="4450490" cy="8914306"/>
          </a:xfrm>
          <a:custGeom>
            <a:avLst/>
            <a:gdLst/>
            <a:ahLst/>
            <a:cxnLst/>
            <a:rect l="l" t="t" r="r" b="b"/>
            <a:pathLst>
              <a:path w="4450490" h="8914306">
                <a:moveTo>
                  <a:pt x="0" y="0"/>
                </a:moveTo>
                <a:lnTo>
                  <a:pt x="4450490" y="0"/>
                </a:lnTo>
                <a:lnTo>
                  <a:pt x="4450490" y="8914306"/>
                </a:lnTo>
                <a:lnTo>
                  <a:pt x="0" y="8914306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0480" y="981869"/>
            <a:ext cx="4460621" cy="8986231"/>
          </a:xfrm>
          <a:custGeom>
            <a:avLst/>
            <a:gdLst/>
            <a:ahLst/>
            <a:cxnLst/>
            <a:rect l="l" t="t" r="r" b="b"/>
            <a:pathLst>
              <a:path w="4460621" h="8986231">
                <a:moveTo>
                  <a:pt x="0" y="0"/>
                </a:moveTo>
                <a:lnTo>
                  <a:pt x="4460621" y="0"/>
                </a:lnTo>
                <a:lnTo>
                  <a:pt x="4460621" y="8986231"/>
                </a:lnTo>
                <a:lnTo>
                  <a:pt x="0" y="89862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4967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9635852"/>
            <a:ext cx="18288000" cy="762840"/>
          </a:xfrm>
          <a:custGeom>
            <a:avLst/>
            <a:gdLst/>
            <a:ahLst/>
            <a:cxnLst/>
            <a:rect l="l" t="t" r="r" b="b"/>
            <a:pathLst>
              <a:path w="18288000" h="762840">
                <a:moveTo>
                  <a:pt x="0" y="0"/>
                </a:moveTo>
                <a:lnTo>
                  <a:pt x="18288000" y="0"/>
                </a:lnTo>
                <a:lnTo>
                  <a:pt x="18288000" y="762840"/>
                </a:lnTo>
                <a:lnTo>
                  <a:pt x="0" y="762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6937" b="-6937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551906" y="745374"/>
            <a:ext cx="3628048" cy="3292539"/>
          </a:xfrm>
          <a:custGeom>
            <a:avLst/>
            <a:gdLst/>
            <a:ahLst/>
            <a:cxnLst/>
            <a:rect l="l" t="t" r="r" b="b"/>
            <a:pathLst>
              <a:path w="3628048" h="3292539">
                <a:moveTo>
                  <a:pt x="0" y="0"/>
                </a:moveTo>
                <a:lnTo>
                  <a:pt x="3628049" y="0"/>
                </a:lnTo>
                <a:lnTo>
                  <a:pt x="3628049" y="3292539"/>
                </a:lnTo>
                <a:lnTo>
                  <a:pt x="0" y="32925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343309" y="4381500"/>
            <a:ext cx="14005165" cy="3289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vi-VN" altLang="en-US" sz="4400">
                <a:solidFill>
                  <a:srgbClr val="F5FFFB"/>
                </a:solidFill>
                <a:latin typeface="Arial Unicode Bold" panose="020B0704020202020204" charset="-122"/>
                <a:ea typeface="Arial Unicode Bold" panose="020B0704020202020204" charset="-122"/>
                <a:cs typeface="Arial Unicode Bold" panose="020B0704020202020204" charset="-122"/>
                <a:sym typeface="Arial Unicode Bold" panose="020B0704020202020204" charset="-122"/>
              </a:rPr>
              <a:t>NHẬN DẠNG HÀNH VI HỌC TẬP CỦA SINH VIÊN TRONG LỚP HỌC </a:t>
            </a:r>
            <a:endParaRPr lang="en-US" sz="1200" dirty="0">
              <a:solidFill>
                <a:srgbClr val="F5FFFB"/>
              </a:solidFill>
              <a:latin typeface="Arial Unicode Bold" panose="020B0704020202020204" charset="-122"/>
              <a:ea typeface="Arial Unicode Bold" panose="020B0704020202020204" charset="-122"/>
              <a:cs typeface="Arial Unicode Bold" panose="020B0704020202020204" charset="-122"/>
              <a:sym typeface="Arial Unicode Bold" panose="020B0704020202020204" charset="-122"/>
            </a:endParaRPr>
          </a:p>
          <a:p>
            <a:pPr>
              <a:lnSpc>
                <a:spcPts val="5965"/>
              </a:lnSpc>
            </a:pPr>
            <a:r>
              <a:rPr lang="en-US" sz="4000" dirty="0">
                <a:solidFill>
                  <a:srgbClr val="F5FFFB"/>
                </a:solidFill>
                <a:latin typeface="Arial" panose="020B0604020202090204" pitchFamily="34" charset="0"/>
                <a:ea typeface="Arial Unicode Bold" panose="020B0704020202020204" charset="-122"/>
                <a:cs typeface="Arial" panose="020B0604020202090204" pitchFamily="34" charset="0"/>
                <a:sym typeface="Arial Unicode Bold" panose="020B0704020202020204" charset="-122"/>
              </a:rPr>
              <a:t>	</a:t>
            </a:r>
            <a:r>
              <a:rPr lang="vi-VN" altLang="en-US" sz="3600" dirty="0">
                <a:solidFill>
                  <a:srgbClr val="F5FFFB"/>
                </a:solidFill>
                <a:latin typeface="Arial" panose="020B0604020202090204" pitchFamily="34" charset="0"/>
                <a:ea typeface="Arial Unicode Bold" panose="020B0704020202020204" charset="-122"/>
                <a:cs typeface="Arial" panose="020B0604020202090204" pitchFamily="34" charset="0"/>
                <a:sym typeface="Arial Unicode Bold" panose="020B0704020202020204" charset="-122"/>
              </a:rPr>
              <a:t>Trình bày</a:t>
            </a:r>
            <a:r>
              <a:rPr lang="en-US" sz="3600" dirty="0">
                <a:solidFill>
                  <a:srgbClr val="F5FFFB"/>
                </a:solidFill>
                <a:latin typeface="Arial" panose="020B0604020202090204" pitchFamily="34" charset="0"/>
                <a:ea typeface="Arial Unicode Bold" panose="020B0704020202020204" charset="-122"/>
                <a:cs typeface="Arial" panose="020B0604020202090204" pitchFamily="34" charset="0"/>
                <a:sym typeface="Arial Unicode Bold" panose="020B0704020202020204" charset="-122"/>
              </a:rPr>
              <a:t>: </a:t>
            </a:r>
            <a:r>
              <a:rPr lang="vi-VN" altLang="en-US" sz="3600" dirty="0">
                <a:solidFill>
                  <a:srgbClr val="F5FFFB"/>
                </a:solidFill>
                <a:latin typeface="Arial" panose="020B0604020202090204" pitchFamily="34" charset="0"/>
                <a:ea typeface="Arial Unicode Bold" panose="020B0704020202020204" charset="-122"/>
                <a:cs typeface="Arial" panose="020B0604020202090204" pitchFamily="34" charset="0"/>
                <a:sym typeface="Arial Unicode Bold" panose="020B0704020202020204" charset="-122"/>
              </a:rPr>
              <a:t>Nhóm 7</a:t>
            </a:r>
            <a:r>
              <a:rPr lang="en-US" sz="3600" dirty="0">
                <a:solidFill>
                  <a:srgbClr val="F5FFFB"/>
                </a:solidFill>
                <a:latin typeface="Arial" panose="020B0604020202090204" pitchFamily="34" charset="0"/>
                <a:ea typeface="Arial Unicode Bold" panose="020B0704020202020204" charset="-122"/>
                <a:cs typeface="Arial" panose="020B0604020202090204" pitchFamily="34" charset="0"/>
                <a:sym typeface="Arial Unicode Bold" panose="020B0704020202020204" charset="-122"/>
              </a:rPr>
              <a:t> </a:t>
            </a:r>
            <a:endParaRPr lang="en-US" sz="3600" dirty="0">
              <a:solidFill>
                <a:srgbClr val="F5FFFB"/>
              </a:solidFill>
              <a:latin typeface="Arial" panose="020B0604020202090204" pitchFamily="34" charset="0"/>
              <a:ea typeface="Arial Unicode Bold" panose="020B0704020202020204" charset="-122"/>
              <a:cs typeface="Arial" panose="020B0604020202090204" pitchFamily="34" charset="0"/>
              <a:sym typeface="Arial Unicode Bold" panose="020B0704020202020204" charset="-122"/>
            </a:endParaRPr>
          </a:p>
          <a:p>
            <a:pPr>
              <a:lnSpc>
                <a:spcPts val="5965"/>
              </a:lnSpc>
            </a:pPr>
            <a:r>
              <a:rPr lang="en-US" sz="3600" dirty="0">
                <a:solidFill>
                  <a:srgbClr val="F5FFFB"/>
                </a:solidFill>
                <a:latin typeface="Arial" panose="020B0604020202090204" pitchFamily="34" charset="0"/>
                <a:ea typeface="Arial Unicode Bold" panose="020B0704020202020204" charset="-122"/>
                <a:cs typeface="Arial" panose="020B0604020202090204" pitchFamily="34" charset="0"/>
                <a:sym typeface="Arial Unicode Bold" panose="020B0704020202020204" charset="-122"/>
              </a:rPr>
              <a:t>		</a:t>
            </a:r>
            <a:endParaRPr lang="en-US" sz="4000" dirty="0">
              <a:solidFill>
                <a:srgbClr val="F5FFFB"/>
              </a:solidFill>
              <a:latin typeface="Arial" panose="020B0604020202090204" pitchFamily="34" charset="0"/>
              <a:ea typeface="Arial Unicode Bold" panose="020B0704020202020204" charset="-122"/>
              <a:cs typeface="Arial" panose="020B0604020202090204" pitchFamily="34" charset="0"/>
              <a:sym typeface="Arial Unicode Bold" panose="020B0704020202020204" charset="-12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ĐẶT VẤN </a:t>
            </a:r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ĐỀ 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3400" y="2008963"/>
            <a:ext cx="11630167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lnSpc>
                <a:spcPct val="150000"/>
              </a:lnSpc>
              <a:buClr>
                <a:srgbClr val="1F409A"/>
              </a:buClr>
              <a:buFont typeface="Arial" panose="020B0604020202090204" pitchFamily="34" charset="0"/>
              <a:buChar char="•"/>
            </a:pPr>
            <a:endParaRPr lang="en-US" altLang="en-US" sz="360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71500" indent="-571500" algn="just">
              <a:lnSpc>
                <a:spcPct val="150000"/>
              </a:lnSpc>
              <a:buClr>
                <a:srgbClr val="1F409A"/>
              </a:buClr>
              <a:buFont typeface="Arial" panose="020B0604020202090204" pitchFamily="34" charset="0"/>
              <a:buChar char="•"/>
            </a:pPr>
            <a:endParaRPr lang="en-US" altLang="en-US" sz="360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7" name="Picture 6" descr="_- visual selection (6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2400" y="1713230"/>
            <a:ext cx="10020935" cy="7922895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5"/>
          <a:stretch>
            <a:fillRect/>
          </a:stretch>
        </p:blipFill>
        <p:spPr>
          <a:xfrm>
            <a:off x="9792970" y="2261870"/>
            <a:ext cx="7733030" cy="65830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CÁC NGHIÊN CỨU LIÊN </a:t>
            </a:r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QUAN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533400" y="2324100"/>
            <a:ext cx="9662160" cy="4243705"/>
          </a:xfrm>
          <a:prstGeom prst="rect">
            <a:avLst/>
          </a:prstGeom>
        </p:spPr>
        <p:txBody>
          <a:bodyPr>
            <a:noAutofit/>
          </a:bodyPr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en-US" sz="3200"/>
              <a:t>CNN &amp; LSTM (Wang et al., 2021): Nhận diện hành vi từ video, khó khi bị che khuất.</a:t>
            </a:r>
            <a:endParaRPr lang="en-US" altLang="en-US" sz="32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en-US" sz="3200"/>
              <a:t>Skeleton + Pose Estimation (Chen et al., 2022): Dùng OpenPose phân tích dáng ng</a:t>
            </a:r>
            <a:r>
              <a:rPr lang="en-US" altLang="en-US" sz="3200"/>
              <a:t>ư</a:t>
            </a:r>
            <a:r>
              <a:rPr lang="en-US" altLang="en-US" sz="3200"/>
              <a:t>ời, cần camera góc rộng.</a:t>
            </a:r>
            <a:endParaRPr lang="en-US" altLang="en-US" sz="32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en-US" sz="3200"/>
              <a:t>Cử chỉ khuôn mặt (Zhang et al., 2020): Nhận diện tập trung qua biểu cảm, ảnh h</a:t>
            </a:r>
            <a:r>
              <a:rPr lang="en-US" altLang="en-US" sz="3200"/>
              <a:t>ư</a:t>
            </a:r>
            <a:r>
              <a:rPr lang="en-US" altLang="en-US" sz="3200"/>
              <a:t>ởng bởi kính &amp; góc quay.</a:t>
            </a:r>
            <a:endParaRPr lang="en-US" altLang="en-US" sz="32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en-US" sz="3200"/>
              <a:t>Cảm biến </a:t>
            </a:r>
            <a:r>
              <a:rPr lang="en-US" altLang="en-US" sz="3200"/>
              <a:t>đ</a:t>
            </a:r>
            <a:r>
              <a:rPr lang="en-US" altLang="en-US" sz="3200"/>
              <a:t>eo tay (Lee et al., 2021): Kết hợp camera &amp; cảm biến, nh</a:t>
            </a:r>
            <a:r>
              <a:rPr lang="en-US" altLang="en-US" sz="3200"/>
              <a:t>ư</a:t>
            </a:r>
            <a:r>
              <a:rPr lang="en-US" altLang="en-US" sz="3200"/>
              <a:t>ng cần thiết bị bổ sung.</a:t>
            </a:r>
            <a:endParaRPr sz="3200"/>
          </a:p>
        </p:txBody>
      </p:sp>
      <p:pic>
        <p:nvPicPr>
          <p:cNvPr id="8" name="Picture 7" descr="_- visual selection (7)"/>
          <p:cNvPicPr>
            <a:picLocks noChangeAspect="1"/>
          </p:cNvPicPr>
          <p:nvPr/>
        </p:nvPicPr>
        <p:blipFill>
          <a:blip r:embed="rId4"/>
          <a:srcRect t="23202" b="7185"/>
          <a:stretch>
            <a:fillRect/>
          </a:stretch>
        </p:blipFill>
        <p:spPr>
          <a:xfrm>
            <a:off x="10195560" y="2430780"/>
            <a:ext cx="7939405" cy="71012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MÔ HÌNH VÀ PHƯƠNG </a:t>
            </a:r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PHÁP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533400" y="1866900"/>
            <a:ext cx="6096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vi-VN" altLang="en-US" sz="3600" b="1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Mô hình YOLO</a:t>
            </a:r>
            <a:r>
              <a:rPr lang="vi-VN" altLang="en-US" sz="3600" b="1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v7</a:t>
            </a:r>
            <a:endParaRPr lang="vi-VN" altLang="en-US" sz="3600" b="1">
              <a:solidFill>
                <a:srgbClr val="FF0000"/>
              </a:solidFill>
              <a:latin typeface="Arial Bold" panose="020B0604020202090204" charset="0"/>
              <a:cs typeface="Arial Bold" panose="020B0604020202090204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8077200" y="2857500"/>
            <a:ext cx="9409430" cy="5852160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1066800" y="3162300"/>
            <a:ext cx="6372860" cy="3140710"/>
          </a:xfrm>
          <a:prstGeom prst="rect">
            <a:avLst/>
          </a:prstGeom>
        </p:spPr>
        <p:txBody>
          <a:bodyPr>
            <a:noAutofit/>
          </a:bodyPr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sz="3200"/>
              <a:t>Backbone: Trích xuất đặc trưng từ ảnh đầu vào.</a:t>
            </a:r>
            <a:endParaRPr sz="32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sz="3200"/>
              <a:t> Neck (FPN + </a:t>
            </a:r>
            <a:r>
              <a:rPr lang="vi-VN" sz="3200"/>
              <a:t>FP</a:t>
            </a:r>
            <a:r>
              <a:rPr sz="3200"/>
              <a:t>): Kết hợp thông tin từ nhiều mức độ đặc trưng để phát hiện vật thể ở các kích thước khác nhau.</a:t>
            </a:r>
            <a:endParaRPr sz="32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sz="3200"/>
              <a:t> Head: Dự đoán bounding box, nhãn vật thể, độ tin cậy.</a:t>
            </a:r>
            <a:endParaRPr sz="3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MÔ HÌNH VÀ PHƯƠNG </a:t>
            </a:r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PHÁP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533400" y="1866900"/>
            <a:ext cx="6096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50000"/>
              </a:lnSpc>
            </a:pPr>
            <a:r>
              <a:rPr lang="vi-VN" altLang="en-US" sz="3600" b="1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Phương </a:t>
            </a:r>
            <a:r>
              <a:rPr lang="vi-VN" altLang="en-US" sz="3600" b="1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pháp</a:t>
            </a:r>
            <a:endParaRPr lang="vi-VN" altLang="en-US" sz="3600" b="1">
              <a:solidFill>
                <a:srgbClr val="FF0000"/>
              </a:solidFill>
              <a:latin typeface="Arial Bold" panose="020B0604020202090204" charset="0"/>
              <a:cs typeface="Arial Bold" panose="020B0604020202090204" charset="0"/>
            </a:endParaRPr>
          </a:p>
        </p:txBody>
      </p:sp>
      <p:pic>
        <p:nvPicPr>
          <p:cNvPr id="5" name="Picture 4" descr="Ảnh chụp Màn hình 2025-03-18 lúc 10.27.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2762250"/>
            <a:ext cx="14157325" cy="64966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DATASET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8600" y="2400300"/>
            <a:ext cx="17463770" cy="59461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lnSpc>
                <a:spcPct val="150000"/>
              </a:lnSpc>
              <a:buClr>
                <a:srgbClr val="1F409A"/>
              </a:buClr>
              <a:buFont typeface="Arial" panose="020B0604020202090204" pitchFamily="34" charset="0"/>
              <a:buChar char="•"/>
            </a:pPr>
            <a:r>
              <a:rPr lang="en-US" altLang="en-US" sz="3200">
                <a:latin typeface="Arial" panose="020B0604020202090204" pitchFamily="34" charset="0"/>
                <a:cs typeface="Arial" panose="020B0604020202090204" pitchFamily="34" charset="0"/>
              </a:rPr>
              <a:t>Nguồn dữ liệu: Ghi hình từ lớp học </a:t>
            </a:r>
            <a:endParaRPr lang="en-US" altLang="en-US" sz="320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indent="457200">
              <a:lnSpc>
                <a:spcPct val="150000"/>
              </a:lnSpc>
              <a:buClr>
                <a:srgbClr val="1F409A"/>
              </a:buClr>
              <a:buFont typeface="Arial" panose="020B0604020202090204" pitchFamily="34" charset="0"/>
              <a:buNone/>
            </a:pPr>
            <a:r>
              <a:rPr lang="en-US" altLang="en-US" sz="3200">
                <a:latin typeface="Arial" panose="020B0604020202090204" pitchFamily="34" charset="0"/>
                <a:cs typeface="Arial" panose="020B0604020202090204" pitchFamily="34" charset="0"/>
              </a:rPr>
              <a:t>và kết hợp dữ liệu có sẵn.</a:t>
            </a:r>
            <a:endParaRPr lang="en-US" altLang="en-US" sz="320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457200" indent="-457200">
              <a:lnSpc>
                <a:spcPct val="150000"/>
              </a:lnSpc>
              <a:buClr>
                <a:srgbClr val="1F409A"/>
              </a:buClr>
              <a:buFont typeface="Arial" panose="020B0604020202090204" pitchFamily="34" charset="0"/>
              <a:buChar char="•"/>
            </a:pPr>
            <a:r>
              <a:rPr lang="en-US" altLang="en-US" sz="3200">
                <a:latin typeface="Arial" panose="020B0604020202090204" pitchFamily="34" charset="0"/>
                <a:cs typeface="Arial" panose="020B0604020202090204" pitchFamily="34" charset="0"/>
              </a:rPr>
              <a:t>Quy mô dữ liệu:Số l</a:t>
            </a:r>
            <a:r>
              <a:rPr lang="en-US" altLang="en-US" sz="3200">
                <a:latin typeface="Arial" panose="020B0604020202090204" pitchFamily="34" charset="0"/>
                <a:cs typeface="Arial" panose="020B0604020202090204" pitchFamily="34" charset="0"/>
              </a:rPr>
              <a:t>ư</a:t>
            </a:r>
            <a:r>
              <a:rPr lang="en-US" altLang="en-US" sz="3200">
                <a:latin typeface="Arial" panose="020B0604020202090204" pitchFamily="34" charset="0"/>
                <a:cs typeface="Arial" panose="020B0604020202090204" pitchFamily="34" charset="0"/>
              </a:rPr>
              <a:t>ợng ảnh: </a:t>
            </a:r>
            <a:r>
              <a:rPr lang="vi-VN" altLang="en-US" sz="3200">
                <a:latin typeface="Arial" panose="020B0604020202090204" pitchFamily="34" charset="0"/>
                <a:cs typeface="Arial" panose="020B0604020202090204" pitchFamily="34" charset="0"/>
              </a:rPr>
              <a:t>&gt;2000</a:t>
            </a:r>
            <a:r>
              <a:rPr lang="en-US" altLang="en-US" sz="3200">
                <a:latin typeface="Arial" panose="020B0604020202090204" pitchFamily="34" charset="0"/>
                <a:cs typeface="Arial" panose="020B0604020202090204" pitchFamily="34" charset="0"/>
              </a:rPr>
              <a:t> ảnh.</a:t>
            </a:r>
            <a:endParaRPr lang="en-US" altLang="en-US" sz="320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457200" indent="-457200">
              <a:lnSpc>
                <a:spcPct val="150000"/>
              </a:lnSpc>
              <a:buClr>
                <a:srgbClr val="1F409A"/>
              </a:buClr>
              <a:buFont typeface="Arial" panose="020B0604020202090204" pitchFamily="34" charset="0"/>
              <a:buChar char="•"/>
            </a:pPr>
            <a:r>
              <a:rPr lang="en-US" altLang="en-US" sz="3200">
                <a:latin typeface="Arial" panose="020B0604020202090204" pitchFamily="34" charset="0"/>
                <a:cs typeface="Arial" panose="020B0604020202090204" pitchFamily="34" charset="0"/>
              </a:rPr>
              <a:t>Nhóm hành vi </a:t>
            </a:r>
            <a:r>
              <a:rPr lang="en-US" altLang="en-US" sz="3200">
                <a:latin typeface="Arial" panose="020B0604020202090204" pitchFamily="34" charset="0"/>
                <a:cs typeface="Arial" panose="020B0604020202090204" pitchFamily="34" charset="0"/>
              </a:rPr>
              <a:t>đư</a:t>
            </a:r>
            <a:r>
              <a:rPr lang="en-US" altLang="en-US" sz="3200">
                <a:latin typeface="Arial" panose="020B0604020202090204" pitchFamily="34" charset="0"/>
                <a:cs typeface="Arial" panose="020B0604020202090204" pitchFamily="34" charset="0"/>
              </a:rPr>
              <a:t>ợc phân loại:</a:t>
            </a:r>
            <a:r>
              <a:rPr lang="vi-VN" altLang="en-US" sz="3200">
                <a:latin typeface="Arial" panose="020B0604020202090204" pitchFamily="34" charset="0"/>
                <a:cs typeface="Arial" panose="020B0604020202090204" pitchFamily="34" charset="0"/>
              </a:rPr>
              <a:t>12 hành vi</a:t>
            </a:r>
            <a:endParaRPr lang="en-US" altLang="en-US" sz="320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457200" indent="-457200">
              <a:lnSpc>
                <a:spcPct val="150000"/>
              </a:lnSpc>
              <a:buClr>
                <a:srgbClr val="1F409A"/>
              </a:buClr>
              <a:buFont typeface="Arial" panose="020B0604020202090204" pitchFamily="34" charset="0"/>
              <a:buChar char="•"/>
            </a:pPr>
            <a:r>
              <a:rPr lang="en-US" altLang="en-US" sz="3200">
                <a:latin typeface="Arial" panose="020B0604020202090204" pitchFamily="34" charset="0"/>
                <a:cs typeface="Arial" panose="020B0604020202090204" pitchFamily="34" charset="0"/>
              </a:rPr>
              <a:t>Chia tập dữ liệu:</a:t>
            </a:r>
            <a:endParaRPr lang="en-US" altLang="en-US" sz="320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indent="0">
              <a:lnSpc>
                <a:spcPct val="150000"/>
              </a:lnSpc>
              <a:buClr>
                <a:srgbClr val="1F409A"/>
              </a:buClr>
              <a:buFont typeface="Arial" panose="020B0604020202090204" pitchFamily="34" charset="0"/>
              <a:buNone/>
            </a:pPr>
            <a:r>
              <a:rPr lang="en-US" altLang="en-US" sz="3200">
                <a:latin typeface="Arial" panose="020B0604020202090204" pitchFamily="34" charset="0"/>
                <a:cs typeface="Arial" panose="020B0604020202090204" pitchFamily="34" charset="0"/>
              </a:rPr>
              <a:t>80% cho huấn luyện, 10% validation, 10% test.</a:t>
            </a:r>
            <a:endParaRPr lang="en-US" sz="320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8" name="Picture 7" descr="Ảnh chụp Màn hình 2025-03-08 lúc 23.52.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3600" y="2171700"/>
            <a:ext cx="7080250" cy="7239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KẾT QUẢ MONG </a:t>
            </a:r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MUỐN 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04800" y="2247900"/>
            <a:ext cx="10109200" cy="550799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buFont typeface="Arial" panose="020B0604020202090204"/>
              <a:buChar char="•"/>
            </a:pPr>
            <a:r>
              <a:rPr sz="3200"/>
              <a:t>Huấn luyện mô hình YOLOv7 đạt độ chính xác trên 90%.</a:t>
            </a:r>
            <a:endParaRPr sz="3200"/>
          </a:p>
          <a:p>
            <a:pPr>
              <a:buFont typeface="Arial" panose="020B0604020202090204"/>
              <a:buChar char="•"/>
            </a:pPr>
            <a:r>
              <a:rPr sz="3200"/>
              <a:t>Nhận diện hành vi sinh viên trong thời gian thực.</a:t>
            </a:r>
            <a:endParaRPr sz="3200"/>
          </a:p>
          <a:p>
            <a:pPr>
              <a:buFont typeface="Arial" panose="020B0604020202090204"/>
              <a:buChar char="•"/>
            </a:pPr>
            <a:r>
              <a:rPr sz="3200"/>
              <a:t>So sánh kết quả với các mô hình khác như CNN, Faster R-CNN.</a:t>
            </a:r>
            <a:endParaRPr sz="3200"/>
          </a:p>
          <a:p>
            <a:pPr>
              <a:buFont typeface="Arial" panose="020B0604020202090204"/>
              <a:buChar char="•"/>
            </a:pPr>
            <a:r>
              <a:rPr sz="3200"/>
              <a:t>Ứng dụng mô hình vào lớp học thực tế để hỗ trợ giảng viên.</a:t>
            </a:r>
            <a:endParaRPr sz="3200"/>
          </a:p>
          <a:p>
            <a:r>
              <a:rPr sz="3200"/>
              <a:t>Chỉ số đánh giá:</a:t>
            </a:r>
            <a:endParaRPr sz="3200"/>
          </a:p>
          <a:p>
            <a:pPr>
              <a:buFont typeface="Arial" panose="020B0604020202090204"/>
              <a:buChar char="•"/>
            </a:pPr>
            <a:r>
              <a:rPr sz="3200"/>
              <a:t>Độ chính xác: Precision, Recall, F1-score.</a:t>
            </a:r>
            <a:endParaRPr sz="3200"/>
          </a:p>
          <a:p>
            <a:pPr>
              <a:buFont typeface="Arial" panose="020B0604020202090204"/>
              <a:buChar char="•"/>
            </a:pPr>
            <a:r>
              <a:rPr sz="3200"/>
              <a:t>Tốc độ xử lý nhanh, không gây gián đoạn.</a:t>
            </a:r>
            <a:endParaRPr sz="3200"/>
          </a:p>
          <a:p>
            <a:pPr>
              <a:buFont typeface="Arial" panose="020B0604020202090204"/>
              <a:buChar char="•"/>
            </a:pPr>
            <a:r>
              <a:rPr sz="3200"/>
              <a:t>Mô hình hoạt động tốt với dữ liệu mới.</a:t>
            </a:r>
            <a:endParaRPr sz="3200"/>
          </a:p>
        </p:txBody>
      </p:sp>
      <p:pic>
        <p:nvPicPr>
          <p:cNvPr id="8" name="Picture 7" descr="applsci-12-06790-g016"/>
          <p:cNvPicPr>
            <a:picLocks noChangeAspect="1"/>
          </p:cNvPicPr>
          <p:nvPr/>
        </p:nvPicPr>
        <p:blipFill>
          <a:blip r:embed="rId4"/>
          <a:srcRect r="50017"/>
          <a:stretch>
            <a:fillRect/>
          </a:stretch>
        </p:blipFill>
        <p:spPr>
          <a:xfrm>
            <a:off x="10668000" y="2171700"/>
            <a:ext cx="7391400" cy="64846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KẾT QUẢ ĐẠT </a:t>
            </a:r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ĐƯỢC 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04800" y="2247900"/>
            <a:ext cx="9033510" cy="7057390"/>
          </a:xfrm>
          <a:prstGeom prst="rect">
            <a:avLst/>
          </a:prstGeom>
        </p:spPr>
        <p:txBody>
          <a:bodyPr wrap="square">
            <a:noAutofit/>
          </a:bodyPr>
          <a:p>
            <a:pPr indent="0">
              <a:buFont typeface="Arial" panose="020B0604020202090204"/>
              <a:buNone/>
            </a:pPr>
            <a:r>
              <a:rPr sz="3200"/>
              <a:t>Huấn luyện mô hình YOLOv7 đạt độ chính xác </a:t>
            </a:r>
            <a:r>
              <a:rPr lang="vi-VN" sz="3200"/>
              <a:t>lần lượt </a:t>
            </a:r>
            <a:r>
              <a:rPr lang="vi-VN" sz="3200"/>
              <a:t>là:</a:t>
            </a:r>
            <a:endParaRPr lang="vi-VN" sz="3200"/>
          </a:p>
          <a:p>
            <a:pPr>
              <a:buFont typeface="Arial" panose="020B0604020202090204"/>
              <a:buChar char="•"/>
            </a:pPr>
            <a:r>
              <a:rPr lang="vi-VN" sz="3200"/>
              <a:t>Ưu </a:t>
            </a:r>
            <a:r>
              <a:rPr lang="vi-VN" sz="3200"/>
              <a:t>điểm</a:t>
            </a:r>
            <a:endParaRPr lang="vi-VN" sz="3200"/>
          </a:p>
          <a:p>
            <a:pPr indent="0">
              <a:buFont typeface="Arial" panose="020B0604020202090204"/>
              <a:buNone/>
            </a:pPr>
            <a:r>
              <a:rPr lang="vi-VN" sz="3200"/>
              <a:t>+mAP@0.5 86,8 %</a:t>
            </a:r>
            <a:endParaRPr lang="vi-VN" sz="3200"/>
          </a:p>
          <a:p>
            <a:pPr indent="0">
              <a:buFont typeface="Arial" panose="020B0604020202090204"/>
              <a:buNone/>
            </a:pPr>
            <a:r>
              <a:rPr lang="vi-VN" sz="3200"/>
              <a:t>+Recall </a:t>
            </a:r>
            <a:r>
              <a:rPr lang="vi-VN" sz="3200"/>
              <a:t>đạt 84.4%</a:t>
            </a:r>
            <a:endParaRPr lang="vi-VN" sz="3200"/>
          </a:p>
          <a:p>
            <a:pPr>
              <a:buFont typeface="Arial" panose="020B0604020202090204"/>
              <a:buChar char="•"/>
            </a:pPr>
            <a:r>
              <a:rPr lang="vi-VN" sz="3200"/>
              <a:t>Các lớp quan trọng đạt độ chính xác cao:”Cúi đầu”,”dùng điện </a:t>
            </a:r>
            <a:r>
              <a:rPr lang="vi-VN" sz="3200"/>
              <a:t>thoại”,...</a:t>
            </a:r>
            <a:endParaRPr lang="vi-VN" sz="3200"/>
          </a:p>
          <a:p>
            <a:pPr>
              <a:buFont typeface="Arial" panose="020B0604020202090204"/>
              <a:buChar char="•"/>
            </a:pPr>
            <a:r>
              <a:rPr lang="vi-VN" sz="3200"/>
              <a:t>Nhược </a:t>
            </a:r>
            <a:r>
              <a:rPr lang="vi-VN" sz="3200"/>
              <a:t>điểm</a:t>
            </a:r>
            <a:endParaRPr lang="vi-VN" sz="3200"/>
          </a:p>
          <a:p>
            <a:pPr indent="0">
              <a:buFont typeface="Arial" panose="020B0604020202090204"/>
              <a:buNone/>
            </a:pPr>
            <a:r>
              <a:rPr lang="vi-VN" sz="3200"/>
              <a:t>+mAP@0.5:0.95 chỉ </a:t>
            </a:r>
            <a:r>
              <a:rPr lang="vi-VN" sz="3200"/>
              <a:t>đạt 59.6%</a:t>
            </a:r>
            <a:endParaRPr lang="vi-VN" sz="3200"/>
          </a:p>
          <a:p>
            <a:pPr indent="0">
              <a:buFont typeface="Arial" panose="020B0604020202090204"/>
              <a:buNone/>
            </a:pPr>
            <a:r>
              <a:rPr lang="vi-VN" sz="3200"/>
              <a:t>+Một vài lớp như “giơ tay” và “viết bài” còn </a:t>
            </a:r>
            <a:r>
              <a:rPr lang="vi-VN" sz="3200"/>
              <a:t>thấp</a:t>
            </a:r>
            <a:endParaRPr lang="vi-VN" sz="3200"/>
          </a:p>
          <a:p>
            <a:pPr>
              <a:buFont typeface="Arial" panose="020B0604020202090204"/>
              <a:buChar char="•"/>
            </a:pPr>
            <a:endParaRPr lang="vi-VN" sz="3200"/>
          </a:p>
        </p:txBody>
      </p:sp>
      <p:pic>
        <p:nvPicPr>
          <p:cNvPr id="4" name="Picture 3"/>
          <p:cNvPicPr/>
          <p:nvPr/>
        </p:nvPicPr>
        <p:blipFill>
          <a:blip r:embed="rId4"/>
          <a:stretch>
            <a:fillRect/>
          </a:stretch>
        </p:blipFill>
        <p:spPr>
          <a:xfrm>
            <a:off x="9372600" y="2369185"/>
            <a:ext cx="8496935" cy="64185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75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97986" y="952500"/>
            <a:ext cx="7492027" cy="5334000"/>
          </a:xfrm>
          <a:custGeom>
            <a:avLst/>
            <a:gdLst/>
            <a:ahLst/>
            <a:cxnLst/>
            <a:rect l="l" t="t" r="r" b="b"/>
            <a:pathLst>
              <a:path w="8449946" h="8108965">
                <a:moveTo>
                  <a:pt x="0" y="0"/>
                </a:moveTo>
                <a:lnTo>
                  <a:pt x="8449946" y="0"/>
                </a:lnTo>
                <a:lnTo>
                  <a:pt x="8449946" y="8108965"/>
                </a:lnTo>
                <a:lnTo>
                  <a:pt x="0" y="8108965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3428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596085" y="5143500"/>
            <a:ext cx="7315200" cy="2061556"/>
          </a:xfrm>
          <a:custGeom>
            <a:avLst/>
            <a:gdLst/>
            <a:ahLst/>
            <a:cxnLst/>
            <a:rect l="l" t="t" r="r" b="b"/>
            <a:pathLst>
              <a:path w="7315200" h="2061556">
                <a:moveTo>
                  <a:pt x="0" y="0"/>
                </a:moveTo>
                <a:lnTo>
                  <a:pt x="7315200" y="0"/>
                </a:lnTo>
                <a:lnTo>
                  <a:pt x="7315200" y="2061556"/>
                </a:lnTo>
                <a:lnTo>
                  <a:pt x="0" y="2061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1616</Words>
  <Application>WPS Presentation</Application>
  <PresentationFormat>Custom</PresentationFormat>
  <Paragraphs>59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SimSun</vt:lpstr>
      <vt:lpstr>Wingdings</vt:lpstr>
      <vt:lpstr>Arial Unicode Bold</vt:lpstr>
      <vt:lpstr>Arial</vt:lpstr>
      <vt:lpstr>Arial Bold</vt:lpstr>
      <vt:lpstr>Microsoft YaHei</vt:lpstr>
      <vt:lpstr>汉仪旗黑</vt:lpstr>
      <vt:lpstr>Arial Unicode MS</vt:lpstr>
      <vt:lpstr>Calibri</vt:lpstr>
      <vt:lpstr>Helvetica Neue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Tập huấn nhập học 2024</dc:title>
  <dc:creator>Admin</dc:creator>
  <cp:lastModifiedBy>Trần Tú</cp:lastModifiedBy>
  <cp:revision>98</cp:revision>
  <dcterms:created xsi:type="dcterms:W3CDTF">2025-03-18T05:22:35Z</dcterms:created>
  <dcterms:modified xsi:type="dcterms:W3CDTF">2025-03-18T05:22:35Z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1747332D961177824978CC677C47C544_42</vt:lpwstr>
  </property>
  <property fmtid="{D5CDD505-2E9C-101B-9397-08002B2CF9AE}" pid="3" name="KSOProductBuildVer">
    <vt:lpwstr>1033-6.11.0.8608</vt:lpwstr>
  </property>
</Properties>
</file>

<file path=docProps/thumbnail.jpeg>
</file>